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737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28007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8008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8009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FBD2024-E599-41EB-A92C-FB5A00B09F9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35E70-3481-4D87-9957-D0F67833F0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588464-F52D-41C9-A4D4-E8EA0E4F07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CA9B0-91E2-4AB8-89F0-80A8F14B73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1BEB3-1988-4190-93C9-D846E7FAB5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42C9DD-8E48-4807-8A37-521EFC222E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824FD-C84C-4653-AAF4-68D0FC7287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4C751-8BD3-47DB-8BBC-3CC13EEC8D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86AE3-62B7-41C2-BCB1-3BDCE09E2C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3DAA9-49CD-4721-B2DB-F23A7AE57F2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6A067-E096-4C0C-94BE-C30A00223D2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A182D30-167A-47FE-99A9-713C2DAFD6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8E8D843-F3B8-4F2F-9105-09419CE3FEF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2698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2698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2698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D2046DD3-C566-450D-B1B6-76B90806409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549275"/>
            <a:ext cx="7772400" cy="2087563"/>
          </a:xfrm>
        </p:spPr>
        <p:txBody>
          <a:bodyPr/>
          <a:lstStyle/>
          <a:p>
            <a:r>
              <a:rPr lang="ru-RU" sz="4000"/>
              <a:t>Успешность гнездования и продуктивность размножения орла-могильника </a:t>
            </a:r>
            <a:br>
              <a:rPr lang="ru-RU" sz="4000"/>
            </a:br>
            <a:r>
              <a:rPr lang="ru-RU" sz="4000"/>
              <a:t>(</a:t>
            </a:r>
            <a:r>
              <a:rPr lang="en-US" sz="4000" i="1"/>
              <a:t>Aquila heliaca</a:t>
            </a:r>
            <a:r>
              <a:rPr lang="ru-RU" sz="4000"/>
              <a:t> </a:t>
            </a:r>
            <a:r>
              <a:rPr lang="en-US" sz="4000"/>
              <a:t>Sav.</a:t>
            </a:r>
            <a:r>
              <a:rPr lang="ru-RU" sz="4000"/>
              <a:t>)</a:t>
            </a:r>
            <a:r>
              <a:rPr lang="en-US" sz="4000"/>
              <a:t> </a:t>
            </a:r>
            <a:r>
              <a:rPr lang="ru-RU" sz="4000"/>
              <a:t/>
            </a:r>
            <a:br>
              <a:rPr lang="ru-RU" sz="4000"/>
            </a:br>
            <a:r>
              <a:rPr lang="ru-RU" sz="4000"/>
              <a:t>в бассейне Северского Донца</a:t>
            </a: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322763" y="4292600"/>
            <a:ext cx="4929187" cy="1752600"/>
          </a:xfrm>
        </p:spPr>
        <p:txBody>
          <a:bodyPr/>
          <a:lstStyle/>
          <a:p>
            <a:pPr algn="l"/>
            <a:r>
              <a:rPr lang="ru-RU" sz="2800"/>
              <a:t>Витер С.Г.</a:t>
            </a:r>
          </a:p>
          <a:p>
            <a:pPr algn="l"/>
            <a:r>
              <a:rPr lang="ru-RU" sz="2800"/>
              <a:t>НПП </a:t>
            </a:r>
            <a:r>
              <a:rPr lang="en-US" sz="2800"/>
              <a:t>“</a:t>
            </a:r>
            <a:r>
              <a:rPr lang="ru-RU" sz="2800"/>
              <a:t>Гомольшанские леса</a:t>
            </a:r>
            <a:r>
              <a:rPr lang="en-US" sz="2800"/>
              <a:t>”</a:t>
            </a:r>
            <a:endParaRPr lang="ru-RU" sz="2800"/>
          </a:p>
          <a:p>
            <a:pPr algn="l"/>
            <a:r>
              <a:rPr lang="ru-RU" sz="2800"/>
              <a:t>Украина</a:t>
            </a:r>
          </a:p>
        </p:txBody>
      </p:sp>
      <p:pic>
        <p:nvPicPr>
          <p:cNvPr id="164868" name="Picture 4" descr="DSC06521"/>
          <p:cNvPicPr>
            <a:picLocks noChangeAspect="1" noChangeArrowheads="1"/>
          </p:cNvPicPr>
          <p:nvPr/>
        </p:nvPicPr>
        <p:blipFill>
          <a:blip r:embed="rId2" cstate="print"/>
          <a:srcRect l="33511" t="28235" r="42165" b="35429"/>
          <a:stretch>
            <a:fillRect/>
          </a:stretch>
        </p:blipFill>
        <p:spPr bwMode="auto">
          <a:xfrm>
            <a:off x="684213" y="3357563"/>
            <a:ext cx="3240087" cy="3240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333375"/>
            <a:ext cx="8229600" cy="1371600"/>
          </a:xfrm>
        </p:spPr>
        <p:txBody>
          <a:bodyPr/>
          <a:lstStyle/>
          <a:p>
            <a:r>
              <a:rPr lang="ru-RU" sz="4000"/>
              <a:t>Характер размещения гнезд могильника</a:t>
            </a:r>
          </a:p>
        </p:txBody>
      </p:sp>
      <p:pic>
        <p:nvPicPr>
          <p:cNvPr id="165893" name="Picture 5" descr="02"/>
          <p:cNvPicPr>
            <a:picLocks noChangeAspect="1" noChangeArrowheads="1"/>
          </p:cNvPicPr>
          <p:nvPr>
            <p:ph sz="quarter" idx="1"/>
          </p:nvPr>
        </p:nvPicPr>
        <p:blipFill>
          <a:blip r:embed="rId2"/>
          <a:srcRect l="1950" r="1950"/>
          <a:stretch>
            <a:fillRect/>
          </a:stretch>
        </p:blipFill>
        <p:spPr>
          <a:xfrm>
            <a:off x="325438" y="2060575"/>
            <a:ext cx="4030662" cy="3357563"/>
          </a:xfrm>
          <a:noFill/>
          <a:ln/>
        </p:spPr>
      </p:pic>
      <p:pic>
        <p:nvPicPr>
          <p:cNvPr id="165895" name="Picture 7" descr="01"/>
          <p:cNvPicPr>
            <a:picLocks noChangeAspect="1" noChangeArrowheads="1"/>
          </p:cNvPicPr>
          <p:nvPr>
            <p:ph sz="quarter" idx="2"/>
          </p:nvPr>
        </p:nvPicPr>
        <p:blipFill>
          <a:blip r:embed="rId3"/>
          <a:srcRect l="1907" r="1950"/>
          <a:stretch>
            <a:fillRect/>
          </a:stretch>
        </p:blipFill>
        <p:spPr>
          <a:xfrm>
            <a:off x="4932363" y="2060575"/>
            <a:ext cx="3960812" cy="3295650"/>
          </a:xfrm>
          <a:noFill/>
          <a:ln/>
        </p:spPr>
      </p:pic>
      <p:sp>
        <p:nvSpPr>
          <p:cNvPr id="165903" name="Text Box 15"/>
          <p:cNvSpPr txBox="1">
            <a:spLocks noChangeArrowheads="1"/>
          </p:cNvSpPr>
          <p:nvPr/>
        </p:nvSpPr>
        <p:spPr bwMode="auto">
          <a:xfrm>
            <a:off x="395288" y="56356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/>
              <a:t>Гнездо в кроне</a:t>
            </a:r>
          </a:p>
        </p:txBody>
      </p:sp>
      <p:sp>
        <p:nvSpPr>
          <p:cNvPr id="165904" name="Text Box 16"/>
          <p:cNvSpPr txBox="1">
            <a:spLocks noChangeArrowheads="1"/>
          </p:cNvSpPr>
          <p:nvPr/>
        </p:nvSpPr>
        <p:spPr bwMode="auto">
          <a:xfrm>
            <a:off x="5076825" y="5516563"/>
            <a:ext cx="3743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/>
              <a:t>Гнездо на противопожарном разрыве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0" name="Picture 4" descr="11"/>
          <p:cNvPicPr>
            <a:picLocks noChangeAspect="1" noChangeArrowheads="1"/>
          </p:cNvPicPr>
          <p:nvPr/>
        </p:nvPicPr>
        <p:blipFill>
          <a:blip r:embed="rId2"/>
          <a:srcRect l="2884" r="4037"/>
          <a:stretch>
            <a:fillRect/>
          </a:stretch>
        </p:blipFill>
        <p:spPr bwMode="auto">
          <a:xfrm>
            <a:off x="539750" y="692150"/>
            <a:ext cx="3455988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3061" name="Picture 5" descr="DSC064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698500"/>
            <a:ext cx="4400550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3062" name="Text Box 6"/>
          <p:cNvSpPr txBox="1">
            <a:spLocks noChangeArrowheads="1"/>
          </p:cNvSpPr>
          <p:nvPr/>
        </p:nvSpPr>
        <p:spPr bwMode="auto">
          <a:xfrm>
            <a:off x="757238" y="3975100"/>
            <a:ext cx="2735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На плоской верхушке</a:t>
            </a:r>
          </a:p>
        </p:txBody>
      </p:sp>
      <p:sp>
        <p:nvSpPr>
          <p:cNvPr id="173063" name="Text Box 7"/>
          <p:cNvSpPr txBox="1">
            <a:spLocks noChangeArrowheads="1"/>
          </p:cNvSpPr>
          <p:nvPr/>
        </p:nvSpPr>
        <p:spPr bwMode="auto">
          <a:xfrm>
            <a:off x="757238" y="5229225"/>
            <a:ext cx="25923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Старая гарь в бору</a:t>
            </a:r>
          </a:p>
        </p:txBody>
      </p:sp>
      <p:sp>
        <p:nvSpPr>
          <p:cNvPr id="173064" name="Text Box 8"/>
          <p:cNvSpPr txBox="1">
            <a:spLocks noChangeArrowheads="1"/>
          </p:cNvSpPr>
          <p:nvPr/>
        </p:nvSpPr>
        <p:spPr bwMode="auto">
          <a:xfrm>
            <a:off x="4716463" y="3975100"/>
            <a:ext cx="38893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На верхушке лиственного дерева</a:t>
            </a:r>
          </a:p>
        </p:txBody>
      </p:sp>
      <p:sp>
        <p:nvSpPr>
          <p:cNvPr id="173065" name="Text Box 9"/>
          <p:cNvSpPr txBox="1">
            <a:spLocks noChangeArrowheads="1"/>
          </p:cNvSpPr>
          <p:nvPr/>
        </p:nvSpPr>
        <p:spPr bwMode="auto">
          <a:xfrm>
            <a:off x="4716463" y="5265738"/>
            <a:ext cx="36004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Одинокое дерево посреди остепненного луга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915987"/>
          </a:xfrm>
        </p:spPr>
        <p:txBody>
          <a:bodyPr/>
          <a:lstStyle/>
          <a:p>
            <a:r>
              <a:rPr lang="ru-RU" sz="4000"/>
              <a:t>Распределение по биотопам</a:t>
            </a:r>
          </a:p>
        </p:txBody>
      </p:sp>
      <p:sp>
        <p:nvSpPr>
          <p:cNvPr id="16691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12875"/>
            <a:ext cx="4038600" cy="1519238"/>
          </a:xfrm>
        </p:spPr>
        <p:txBody>
          <a:bodyPr/>
          <a:lstStyle/>
          <a:p>
            <a:r>
              <a:rPr lang="ru-RU" sz="2400"/>
              <a:t>Степи – 1 пара (7.7%)</a:t>
            </a:r>
          </a:p>
          <a:p>
            <a:r>
              <a:rPr lang="ru-RU" sz="2400"/>
              <a:t>Поля – 4 пары (30.76%)</a:t>
            </a:r>
          </a:p>
          <a:p>
            <a:r>
              <a:rPr lang="ru-RU" sz="2400"/>
              <a:t>Боры долины Северского Донца – 8 пар (61.54%)</a:t>
            </a:r>
          </a:p>
        </p:txBody>
      </p:sp>
      <p:pic>
        <p:nvPicPr>
          <p:cNvPr id="166919" name="Picture 7" descr="DSC07127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3800" y="1412875"/>
            <a:ext cx="3744913" cy="2508250"/>
          </a:xfrm>
          <a:noFill/>
          <a:ln/>
        </p:spPr>
      </p:pic>
      <p:pic>
        <p:nvPicPr>
          <p:cNvPr id="166921" name="Picture 9" descr="DSC07019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3800" y="4081463"/>
            <a:ext cx="3744913" cy="2508250"/>
          </a:xfrm>
          <a:noFill/>
          <a:ln/>
        </p:spPr>
      </p:pic>
      <p:pic>
        <p:nvPicPr>
          <p:cNvPr id="166923" name="Picture 11" descr="IMG_80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065588"/>
            <a:ext cx="3455988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Успешность гнездования</a:t>
            </a:r>
          </a:p>
        </p:txBody>
      </p:sp>
      <p:sp>
        <p:nvSpPr>
          <p:cNvPr id="16794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284538"/>
            <a:ext cx="4038600" cy="1879600"/>
          </a:xfrm>
        </p:spPr>
        <p:txBody>
          <a:bodyPr/>
          <a:lstStyle/>
          <a:p>
            <a:r>
              <a:rPr lang="ru-RU"/>
              <a:t>2007 год – 71%</a:t>
            </a:r>
          </a:p>
          <a:p>
            <a:r>
              <a:rPr lang="ru-RU"/>
              <a:t>2008 год – 83.44%</a:t>
            </a:r>
          </a:p>
          <a:p>
            <a:r>
              <a:rPr lang="ru-RU"/>
              <a:t>2009 год – 83.3%</a:t>
            </a:r>
          </a:p>
        </p:txBody>
      </p:sp>
      <p:sp>
        <p:nvSpPr>
          <p:cNvPr id="16794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3284538"/>
            <a:ext cx="4038600" cy="1663700"/>
          </a:xfrm>
        </p:spPr>
        <p:txBody>
          <a:bodyPr/>
          <a:lstStyle/>
          <a:p>
            <a:r>
              <a:rPr lang="ru-RU"/>
              <a:t>2007 год – 71%</a:t>
            </a:r>
          </a:p>
          <a:p>
            <a:r>
              <a:rPr lang="ru-RU"/>
              <a:t>2008 год – 80%</a:t>
            </a:r>
          </a:p>
          <a:p>
            <a:r>
              <a:rPr lang="ru-RU"/>
              <a:t>2009 год – 50%</a:t>
            </a:r>
          </a:p>
        </p:txBody>
      </p:sp>
      <p:sp>
        <p:nvSpPr>
          <p:cNvPr id="167943" name="Text Box 7"/>
          <p:cNvSpPr txBox="1">
            <a:spLocks noChangeArrowheads="1"/>
          </p:cNvSpPr>
          <p:nvPr/>
        </p:nvSpPr>
        <p:spPr bwMode="auto">
          <a:xfrm>
            <a:off x="611188" y="1785938"/>
            <a:ext cx="3600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Леса долины Северского Донца</a:t>
            </a:r>
          </a:p>
        </p:txBody>
      </p:sp>
      <p:sp>
        <p:nvSpPr>
          <p:cNvPr id="167944" name="Text Box 8"/>
          <p:cNvSpPr txBox="1">
            <a:spLocks noChangeArrowheads="1"/>
          </p:cNvSpPr>
          <p:nvPr/>
        </p:nvSpPr>
        <p:spPr bwMode="auto">
          <a:xfrm>
            <a:off x="4932363" y="1773238"/>
            <a:ext cx="37433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Степи и агроландшафты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Продуктивность (количество слетков/успешно гнездящуюся (размножившуюся) пару</a:t>
            </a:r>
          </a:p>
        </p:txBody>
      </p:sp>
      <p:sp>
        <p:nvSpPr>
          <p:cNvPr id="17510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997325"/>
            <a:ext cx="4038600" cy="2744788"/>
          </a:xfrm>
        </p:spPr>
        <p:txBody>
          <a:bodyPr/>
          <a:lstStyle/>
          <a:p>
            <a:r>
              <a:rPr lang="ru-RU"/>
              <a:t>2003 – 2006 годы – 1.22</a:t>
            </a:r>
          </a:p>
          <a:p>
            <a:r>
              <a:rPr lang="ru-RU"/>
              <a:t>2007 год – 1.25</a:t>
            </a:r>
          </a:p>
          <a:p>
            <a:r>
              <a:rPr lang="ru-RU"/>
              <a:t>2008 год – 2</a:t>
            </a:r>
          </a:p>
          <a:p>
            <a:r>
              <a:rPr lang="ru-RU"/>
              <a:t>2009 год – 1.4</a:t>
            </a:r>
          </a:p>
        </p:txBody>
      </p:sp>
      <p:sp>
        <p:nvSpPr>
          <p:cNvPr id="1751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3998913"/>
            <a:ext cx="4038600" cy="2743200"/>
          </a:xfrm>
        </p:spPr>
        <p:txBody>
          <a:bodyPr/>
          <a:lstStyle/>
          <a:p>
            <a:r>
              <a:rPr lang="ru-RU"/>
              <a:t>2003 – 2006 годы – 0.75</a:t>
            </a:r>
          </a:p>
          <a:p>
            <a:r>
              <a:rPr lang="ru-RU"/>
              <a:t>2007 год – 1.25</a:t>
            </a:r>
          </a:p>
          <a:p>
            <a:r>
              <a:rPr lang="ru-RU"/>
              <a:t>2008 год – 1.6</a:t>
            </a:r>
          </a:p>
          <a:p>
            <a:r>
              <a:rPr lang="ru-RU"/>
              <a:t>2009 год – 1.5</a:t>
            </a:r>
          </a:p>
        </p:txBody>
      </p:sp>
      <p:sp>
        <p:nvSpPr>
          <p:cNvPr id="175111" name="Text Box 7"/>
          <p:cNvSpPr txBox="1">
            <a:spLocks noChangeArrowheads="1"/>
          </p:cNvSpPr>
          <p:nvPr/>
        </p:nvSpPr>
        <p:spPr bwMode="auto">
          <a:xfrm>
            <a:off x="755650" y="2433638"/>
            <a:ext cx="3600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Леса долины Северского Донца</a:t>
            </a:r>
          </a:p>
        </p:txBody>
      </p:sp>
      <p:sp>
        <p:nvSpPr>
          <p:cNvPr id="175112" name="Text Box 8"/>
          <p:cNvSpPr txBox="1">
            <a:spLocks noChangeArrowheads="1"/>
          </p:cNvSpPr>
          <p:nvPr/>
        </p:nvSpPr>
        <p:spPr bwMode="auto">
          <a:xfrm>
            <a:off x="5005388" y="2420938"/>
            <a:ext cx="37433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Степи и агроландшафты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03313"/>
          </a:xfrm>
        </p:spPr>
        <p:txBody>
          <a:bodyPr/>
          <a:lstStyle/>
          <a:p>
            <a:r>
              <a:rPr lang="ru-RU" sz="4000"/>
              <a:t>Выводы: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Для лесных районов долины Северского Донца отмечены флуктуации успешности гнездования (средние показатели 70 – 80%) и продуктивности размножения (в среднем – 1 – 1.3 слетка на успешную пару);</a:t>
            </a:r>
          </a:p>
          <a:p>
            <a:pPr>
              <a:lnSpc>
                <a:spcPct val="80000"/>
              </a:lnSpc>
            </a:pPr>
            <a:r>
              <a:rPr lang="ru-RU" sz="2800"/>
              <a:t>В агроландшафтах отмечено снижение успешности гнездования (с 71 – 80% в 2006 – 2008 гг. до 50% в 2009 г.) на фоне увеличения продуктивности размножения (с 0.75 слетка на пару в 2006 г. до 1.5 слетка в 2009 г.).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4" name="Picture 6" descr="DSC06452"/>
          <p:cNvPicPr>
            <a:picLocks noChangeAspect="1" noChangeArrowheads="1"/>
          </p:cNvPicPr>
          <p:nvPr/>
        </p:nvPicPr>
        <p:blipFill>
          <a:blip r:embed="rId2" cstate="print"/>
          <a:srcRect r="11507"/>
          <a:stretch>
            <a:fillRect/>
          </a:stretch>
        </p:blipFill>
        <p:spPr bwMode="auto">
          <a:xfrm>
            <a:off x="0" y="0"/>
            <a:ext cx="9144000" cy="6943725"/>
          </a:xfrm>
          <a:prstGeom prst="rect">
            <a:avLst/>
          </a:prstGeom>
          <a:noFill/>
        </p:spPr>
      </p:pic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2916238" y="219075"/>
            <a:ext cx="6481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/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104</TotalTime>
  <Words>245</Words>
  <Application>Microsoft PowerPoint</Application>
  <PresentationFormat>Экран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Tahoma</vt:lpstr>
      <vt:lpstr>Wingdings</vt:lpstr>
      <vt:lpstr>Текстура</vt:lpstr>
      <vt:lpstr>Успешность гнездования и продуктивность размножения орла-могильника  (Aquila heliaca Sav.)  в бассейне Северского Донца</vt:lpstr>
      <vt:lpstr>Характер размещения гнезд могильника</vt:lpstr>
      <vt:lpstr>Слайд 3</vt:lpstr>
      <vt:lpstr>Распределение по биотопам</vt:lpstr>
      <vt:lpstr>Успешность гнездования</vt:lpstr>
      <vt:lpstr>Продуктивность (количество слетков/успешно гнездящуюся (размножившуюся) пару</vt:lpstr>
      <vt:lpstr>Выводы: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Успешность гнездования и продуктивность размножения орла-могильника (Aquila heliaca Sav.) в бассейне Северского Донца</dc:title>
  <dc:creator>Admin</dc:creator>
  <cp:lastModifiedBy>OSPU</cp:lastModifiedBy>
  <cp:revision>6</cp:revision>
  <cp:lastPrinted>1601-01-01T00:00:00Z</cp:lastPrinted>
  <dcterms:created xsi:type="dcterms:W3CDTF">2010-04-22T10:52:08Z</dcterms:created>
  <dcterms:modified xsi:type="dcterms:W3CDTF">2010-05-01T08:02:25Z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